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72" r:id="rId12"/>
    <p:sldId id="274" r:id="rId13"/>
    <p:sldId id="271" r:id="rId14"/>
    <p:sldId id="273" r:id="rId15"/>
    <p:sldId id="275" r:id="rId16"/>
    <p:sldId id="279" r:id="rId17"/>
    <p:sldId id="276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87385F-8ECC-42B8-B902-942F083926B6}">
          <p14:sldIdLst>
            <p14:sldId id="27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57"/>
            <p14:sldId id="272"/>
            <p14:sldId id="274"/>
            <p14:sldId id="271"/>
            <p14:sldId id="273"/>
            <p14:sldId id="275"/>
            <p14:sldId id="279"/>
            <p14:sldId id="276"/>
          </p14:sldIdLst>
        </p14:section>
        <p14:section name="Untitled Section" id="{C49834F0-2832-4682-85D7-4480D5AFF7D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74676" autoAdjust="0"/>
  </p:normalViewPr>
  <p:slideViewPr>
    <p:cSldViewPr>
      <p:cViewPr>
        <p:scale>
          <a:sx n="100" d="100"/>
          <a:sy n="100" d="100"/>
        </p:scale>
        <p:origin x="528" y="1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4"/>
    </p:cViewPr>
  </p:sorterViewPr>
  <p:notesViewPr>
    <p:cSldViewPr>
      <p:cViewPr varScale="1">
        <p:scale>
          <a:sx n="49" d="100"/>
          <a:sy n="49" d="100"/>
        </p:scale>
        <p:origin x="-1444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00E99-E138-4344-8261-B5E13A24A433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EED0B-762C-4F99-A9B1-543E8A4E32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9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EED0B-762C-4F99-A9B1-543E8A4E32A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6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9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4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9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1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1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71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1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5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4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4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t="3283" b="45378"/>
          <a:stretch/>
        </p:blipFill>
        <p:spPr bwMode="auto">
          <a:xfrm>
            <a:off x="0" y="0"/>
            <a:ext cx="9144000" cy="64533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40968"/>
            <a:ext cx="8229600" cy="264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3842-4E05-4AA0-9835-456284D6E3F1}" type="datetimeFigureOut">
              <a:rPr lang="en-GB" smtClean="0"/>
              <a:pPr/>
              <a:t>09/05/2012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B1B0-625D-43D2-BDEA-9A8F71BADD8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021288"/>
            <a:ext cx="2664296" cy="6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5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tutor.c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Teaching </a:t>
            </a:r>
            <a:r>
              <a:rPr lang="en-GB" dirty="0"/>
              <a:t>Successful Spoken Requests in a UK EAP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Christian Jones </a:t>
            </a:r>
            <a:r>
              <a:rPr lang="en-GB" dirty="0"/>
              <a:t>&amp;</a:t>
            </a:r>
            <a:r>
              <a:rPr lang="en-GB" dirty="0" smtClean="0"/>
              <a:t> Nicola Halenko</a:t>
            </a:r>
          </a:p>
          <a:p>
            <a:pPr marL="0" indent="0" algn="ctr">
              <a:buNone/>
            </a:pPr>
            <a:r>
              <a:rPr lang="en-GB" dirty="0" smtClean="0"/>
              <a:t>School of Languages and International Studies</a:t>
            </a:r>
          </a:p>
          <a:p>
            <a:pPr marL="0" indent="0" algn="ctr">
              <a:buNone/>
            </a:pPr>
            <a:r>
              <a:rPr lang="en-GB" dirty="0" smtClean="0"/>
              <a:t>University of Central Lancashire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6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85597"/>
            <a:ext cx="8229600" cy="2648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Most frequent words (see table 1)</a:t>
            </a:r>
          </a:p>
          <a:p>
            <a:pPr marL="0" indent="0">
              <a:buNone/>
            </a:pPr>
            <a:r>
              <a:rPr lang="en-GB" dirty="0"/>
              <a:t>Most frequent words </a:t>
            </a:r>
            <a:r>
              <a:rPr lang="en-GB" dirty="0" smtClean="0"/>
              <a:t>in comparison to reference corpora(see table 2)</a:t>
            </a:r>
          </a:p>
          <a:p>
            <a:pPr marL="0" indent="0">
              <a:buNone/>
            </a:pPr>
            <a:r>
              <a:rPr lang="en-GB" dirty="0" smtClean="0"/>
              <a:t>Keywords (see table 3)</a:t>
            </a:r>
          </a:p>
          <a:p>
            <a:pPr marL="0" indent="0">
              <a:buNone/>
            </a:pPr>
            <a:r>
              <a:rPr lang="en-GB" dirty="0" smtClean="0"/>
              <a:t>Most frequent chunks in two scenarios (see table 4)</a:t>
            </a:r>
          </a:p>
          <a:p>
            <a:pPr marL="0" indent="0">
              <a:buNone/>
            </a:pPr>
            <a:r>
              <a:rPr lang="en-GB" dirty="0" smtClean="0"/>
              <a:t>Keywords in two scenarios (see table 5)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73500" y="3185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Samples of successful and unsuccessful requests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859779"/>
              </p:ext>
            </p:extLst>
          </p:nvPr>
        </p:nvGraphicFramePr>
        <p:xfrm>
          <a:off x="899592" y="3429000"/>
          <a:ext cx="7787208" cy="2072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6064"/>
                <a:gridCol w="576064"/>
                <a:gridCol w="3568350"/>
                <a:gridCol w="3066730"/>
              </a:tblGrid>
              <a:tr h="2016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+SD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19" marR="6291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x&lt;y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19" marR="6291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 </a:t>
                      </a:r>
                      <a:r>
                        <a:rPr lang="en-GB" sz="2000" dirty="0">
                          <a:effectLst/>
                        </a:rPr>
                        <a:t>At the student information desk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i="1" dirty="0" smtClean="0">
                          <a:effectLst/>
                        </a:rPr>
                        <a:t>Excuse </a:t>
                      </a:r>
                      <a:r>
                        <a:rPr lang="en-GB" sz="2000" b="0" i="1" dirty="0">
                          <a:effectLst/>
                        </a:rPr>
                        <a:t>me, I want to find a new place to live. The place must be including gas, water, net and electricity.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effectLst/>
                        </a:rPr>
                        <a:t>(</a:t>
                      </a:r>
                      <a:r>
                        <a:rPr lang="en-GB" sz="1600" b="0" i="1" dirty="0" err="1">
                          <a:effectLst/>
                        </a:rPr>
                        <a:t>Raters’</a:t>
                      </a:r>
                      <a:r>
                        <a:rPr lang="en-GB" sz="1600" b="0" i="1" dirty="0">
                          <a:effectLst/>
                        </a:rPr>
                        <a:t> mean score =1.6)</a:t>
                      </a:r>
                      <a:endParaRPr lang="en-GB" sz="16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19" marR="6291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r>
                        <a:rPr lang="en-GB" sz="2000" dirty="0">
                          <a:effectLst/>
                        </a:rPr>
                        <a:t>. At the library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effectLst/>
                        </a:rPr>
                        <a:t>Excuse me. I’ve some problem with this computer, it can’t access to my university email account. Could you help me please?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effectLst/>
                        </a:rPr>
                        <a:t>(</a:t>
                      </a:r>
                      <a:r>
                        <a:rPr lang="en-GB" sz="1600" b="0" i="1" dirty="0" err="1">
                          <a:effectLst/>
                        </a:rPr>
                        <a:t>Raters’</a:t>
                      </a:r>
                      <a:r>
                        <a:rPr lang="en-GB" sz="1600" b="0" i="1" dirty="0">
                          <a:effectLst/>
                        </a:rPr>
                        <a:t> mean score =4.7)</a:t>
                      </a:r>
                      <a:endParaRPr lang="en-GB" sz="16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19" marR="629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6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86409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Samples of successful and unsuccessful requests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528686"/>
              </p:ext>
            </p:extLst>
          </p:nvPr>
        </p:nvGraphicFramePr>
        <p:xfrm>
          <a:off x="683568" y="2708920"/>
          <a:ext cx="7704856" cy="329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8547"/>
                <a:gridCol w="686355"/>
                <a:gridCol w="2949649"/>
                <a:gridCol w="3340305"/>
              </a:tblGrid>
              <a:tr h="3024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-SD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19" marR="6291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x=y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19" marR="6291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2.In the classroom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i="1" dirty="0">
                          <a:effectLst/>
                        </a:rPr>
                        <a:t>Hi, I Know you are good at doing the presentation, would you mind to be the first one to give the introduction about our presentation?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(</a:t>
                      </a:r>
                      <a:r>
                        <a:rPr lang="en-GB" sz="1600" b="0" dirty="0" err="1">
                          <a:effectLst/>
                        </a:rPr>
                        <a:t>Raters’</a:t>
                      </a:r>
                      <a:r>
                        <a:rPr lang="en-GB" sz="1600" b="0" dirty="0">
                          <a:effectLst/>
                        </a:rPr>
                        <a:t> mean score =4)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19" marR="6291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2. In the library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i="1" dirty="0" err="1">
                          <a:effectLst/>
                        </a:rPr>
                        <a:t>Hi,now</a:t>
                      </a:r>
                      <a:r>
                        <a:rPr lang="en-GB" sz="2000" b="0" i="1" dirty="0">
                          <a:effectLst/>
                        </a:rPr>
                        <a:t> I need to research some information for a group project, as I know you did a very similar project, thus I want you can give some suggestions for me with the research.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(</a:t>
                      </a:r>
                      <a:r>
                        <a:rPr lang="en-GB" sz="1600" b="0" dirty="0" err="1">
                          <a:effectLst/>
                        </a:rPr>
                        <a:t>Raters’</a:t>
                      </a:r>
                      <a:r>
                        <a:rPr lang="en-GB" sz="1600" b="0" dirty="0">
                          <a:effectLst/>
                        </a:rPr>
                        <a:t> mean score =2.7)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 </a:t>
                      </a:r>
                      <a:endParaRPr lang="en-GB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919" marR="629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7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Successful requests often, but not always, contained predictable ‘request language’</a:t>
            </a:r>
          </a:p>
          <a:p>
            <a:r>
              <a:rPr lang="en-GB" dirty="0" smtClean="0"/>
              <a:t>Successful requests did not have to be 100% accurate</a:t>
            </a:r>
          </a:p>
          <a:p>
            <a:r>
              <a:rPr lang="en-GB" dirty="0" smtClean="0"/>
              <a:t>Successful requests needed to contain the appropriate level of formality and expected ‘moves’ for the context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5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Teaching 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Explicit teaching of pragmatically appropriate spoken requests is effective in this context, although there is a clear need for regular revision</a:t>
            </a:r>
          </a:p>
          <a:p>
            <a:r>
              <a:rPr lang="en-GB" dirty="0" smtClean="0"/>
              <a:t>Teaching needs to go beyond the level of the request itself and also raise awareness at the level of discourse: context, appropriacy, expected ‘moves’</a:t>
            </a:r>
          </a:p>
          <a:p>
            <a:r>
              <a:rPr lang="en-GB" dirty="0"/>
              <a:t>Successful request data could be used as a model for learners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81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/>
            <a:r>
              <a:rPr lang="en-GB" sz="2000" dirty="0" smtClean="0"/>
              <a:t>     Alcon </a:t>
            </a:r>
            <a:r>
              <a:rPr lang="en-GB" sz="2000" dirty="0" err="1" smtClean="0"/>
              <a:t>Soler</a:t>
            </a:r>
            <a:r>
              <a:rPr lang="en-GB" sz="2000" dirty="0" smtClean="0"/>
              <a:t>, E., (2005). Does instruction work for learning pragmatics in the             EFL context</a:t>
            </a:r>
            <a:r>
              <a:rPr lang="en-GB" sz="2000" i="1" dirty="0" smtClean="0"/>
              <a:t>?  System </a:t>
            </a:r>
            <a:r>
              <a:rPr lang="en-GB" sz="2000" dirty="0" smtClean="0"/>
              <a:t>33, 417–435.</a:t>
            </a:r>
          </a:p>
          <a:p>
            <a:r>
              <a:rPr lang="en-GB" sz="2000" dirty="0" err="1" smtClean="0"/>
              <a:t>Halenko</a:t>
            </a:r>
            <a:r>
              <a:rPr lang="en-GB" sz="2000" dirty="0" smtClean="0"/>
              <a:t>, N., &amp; Jones, C. (2011)</a:t>
            </a:r>
            <a:r>
              <a:rPr lang="en-GB" sz="2000" dirty="0"/>
              <a:t> Teaching pragmatic awareness of spoken requests to Chinese </a:t>
            </a:r>
            <a:r>
              <a:rPr lang="en-GB" sz="2000" dirty="0" smtClean="0"/>
              <a:t>EAP learners </a:t>
            </a:r>
            <a:r>
              <a:rPr lang="en-GB" sz="2000" dirty="0"/>
              <a:t>in the UK: Is explicit instruction effective</a:t>
            </a:r>
            <a:r>
              <a:rPr lang="en-GB" sz="2000" dirty="0" smtClean="0"/>
              <a:t>? </a:t>
            </a:r>
            <a:r>
              <a:rPr lang="en-GB" sz="2000" i="1" dirty="0" smtClean="0"/>
              <a:t>System </a:t>
            </a:r>
            <a:r>
              <a:rPr lang="en-GB" sz="2000" dirty="0" smtClean="0"/>
              <a:t>39, 240–250.</a:t>
            </a:r>
          </a:p>
          <a:p>
            <a:r>
              <a:rPr lang="en-GB" sz="2000" dirty="0" smtClean="0"/>
              <a:t>Jones, C., &amp; Halenko, N. (under review)</a:t>
            </a:r>
            <a:r>
              <a:rPr lang="en-GB" sz="2000" dirty="0"/>
              <a:t>.</a:t>
            </a:r>
            <a:r>
              <a:rPr lang="en-GB" sz="2000" dirty="0" smtClean="0"/>
              <a:t>What </a:t>
            </a:r>
            <a:r>
              <a:rPr lang="en-GB" sz="2000" dirty="0"/>
              <a:t>makes a successful spoken request? Using corpus tools to analyse learner language in a UK EAP context</a:t>
            </a:r>
            <a:r>
              <a:rPr lang="en-GB" sz="2000" dirty="0" smtClean="0"/>
              <a:t>.</a:t>
            </a:r>
          </a:p>
          <a:p>
            <a:r>
              <a:rPr lang="en-CA" sz="2000" dirty="0" err="1"/>
              <a:t>Kučera</a:t>
            </a:r>
            <a:r>
              <a:rPr lang="en-CA" sz="2000" dirty="0"/>
              <a:t>, H., &amp; Francis, W. (1967). </a:t>
            </a:r>
            <a:r>
              <a:rPr lang="en-CA" sz="2000" i="1" dirty="0"/>
              <a:t>A computational analysis of present-day American English</a:t>
            </a:r>
            <a:r>
              <a:rPr lang="en-CA" sz="2000" dirty="0"/>
              <a:t>. Providence, Rhode Island: Brown University Press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840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Lexical Tutor available from: </a:t>
            </a:r>
            <a:r>
              <a:rPr lang="en-GB" sz="2000" u="sng" dirty="0" smtClean="0">
                <a:hlinkClick r:id="rId3"/>
              </a:rPr>
              <a:t>http://www.lextutor.ca/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 smtClean="0"/>
              <a:t>Leech</a:t>
            </a:r>
            <a:r>
              <a:rPr lang="en-GB" sz="2000" dirty="0"/>
              <a:t>, G., </a:t>
            </a:r>
            <a:r>
              <a:rPr lang="en-GB" sz="2000" dirty="0" err="1"/>
              <a:t>Rayson</a:t>
            </a:r>
            <a:r>
              <a:rPr lang="en-GB" sz="2000" dirty="0"/>
              <a:t>, P., &amp; Wilson, A. (2001). </a:t>
            </a:r>
            <a:r>
              <a:rPr lang="en-GB" sz="2000" i="1" dirty="0"/>
              <a:t>Word frequencies in written and spoken English: Based on the British National Corpus.</a:t>
            </a:r>
            <a:r>
              <a:rPr lang="en-GB" sz="2000" dirty="0"/>
              <a:t> London: Longman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dirty="0" smtClean="0"/>
              <a:t>Norris, J., &amp; Ortega, L. (2000). Effectiveness of L2 instruction: a research synthesis and quantitative meta-analysis. </a:t>
            </a:r>
            <a:r>
              <a:rPr lang="en-GB" sz="2000" i="1" dirty="0" smtClean="0"/>
              <a:t>Language Learning </a:t>
            </a:r>
            <a:r>
              <a:rPr lang="en-GB" sz="2000" dirty="0" smtClean="0"/>
              <a:t>50, 417–528.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2231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Teaching Successful Spoken Requests in a UK EAP Context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220709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Instructional effect upon interlanguage pragmatic competence</a:t>
            </a:r>
          </a:p>
          <a:p>
            <a:pPr marL="514350" indent="-514350" algn="l"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What makes a successful request?</a:t>
            </a:r>
          </a:p>
          <a:p>
            <a:pPr marL="514350" indent="-514350" algn="l"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Implications for teaching and learning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Research into Interlanguage Pragmatics(ILP)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Research </a:t>
            </a:r>
            <a:r>
              <a:rPr lang="en-GB" dirty="0"/>
              <a:t>has clearly shown that NS and NNS differ in the production of speech acts</a:t>
            </a:r>
          </a:p>
          <a:p>
            <a:r>
              <a:rPr lang="en-GB" dirty="0"/>
              <a:t>Pragmatic development is a slow process under natural conditions</a:t>
            </a:r>
          </a:p>
          <a:p>
            <a:r>
              <a:rPr lang="en-GB" dirty="0" smtClean="0"/>
              <a:t>Learners </a:t>
            </a:r>
            <a:r>
              <a:rPr lang="en-GB" dirty="0"/>
              <a:t>receiving pragmatic instruction </a:t>
            </a:r>
            <a:r>
              <a:rPr lang="en-GB" dirty="0" smtClean="0"/>
              <a:t>often outperform </a:t>
            </a:r>
            <a:r>
              <a:rPr lang="en-GB" dirty="0"/>
              <a:t>those who </a:t>
            </a:r>
            <a:r>
              <a:rPr lang="en-GB" dirty="0" smtClean="0"/>
              <a:t>do not (e.g. Alcon </a:t>
            </a:r>
            <a:r>
              <a:rPr lang="en-GB" dirty="0" err="1" smtClean="0"/>
              <a:t>Soler</a:t>
            </a:r>
            <a:r>
              <a:rPr lang="en-GB" dirty="0" smtClean="0"/>
              <a:t> 2005)</a:t>
            </a:r>
          </a:p>
          <a:p>
            <a:r>
              <a:rPr lang="en-GB" dirty="0"/>
              <a:t>Explicit and deductive instruction is more effective for learning than implicit and inductive </a:t>
            </a:r>
            <a:r>
              <a:rPr lang="en-GB" dirty="0" smtClean="0"/>
              <a:t>teaching (Norris and Ortega 2000, 2001)</a:t>
            </a:r>
            <a:endParaRPr lang="en-GB" dirty="0"/>
          </a:p>
          <a:p>
            <a:r>
              <a:rPr lang="en-GB" dirty="0" smtClean="0"/>
              <a:t>Requests extensively researched in EFL contexts (e.g. Alcon </a:t>
            </a:r>
            <a:r>
              <a:rPr lang="en-GB" dirty="0" err="1" smtClean="0"/>
              <a:t>Soler</a:t>
            </a:r>
            <a:r>
              <a:rPr lang="en-GB" dirty="0" smtClean="0"/>
              <a:t> 2005)</a:t>
            </a:r>
          </a:p>
          <a:p>
            <a:r>
              <a:rPr lang="en-GB" dirty="0" smtClean="0"/>
              <a:t>Very little in a study abroad or EAP context</a:t>
            </a:r>
          </a:p>
        </p:txBody>
      </p:sp>
    </p:spTree>
    <p:extLst>
      <p:ext uri="{BB962C8B-B14F-4D97-AF65-F5344CB8AC3E}">
        <p14:creationId xmlns:p14="http://schemas.microsoft.com/office/powerpoint/2010/main" val="33786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Teaching pragmatically effective requests (Halenko and Jones, 2011)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2648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Study 1</a:t>
            </a:r>
          </a:p>
          <a:p>
            <a:pPr marL="0" indent="0">
              <a:buNone/>
            </a:pPr>
            <a:r>
              <a:rPr lang="en-GB" u="sng" dirty="0" smtClean="0"/>
              <a:t>DESIGN:</a:t>
            </a:r>
          </a:p>
          <a:p>
            <a:pPr marL="0" indent="0">
              <a:buNone/>
            </a:pPr>
            <a:r>
              <a:rPr lang="en-GB" dirty="0" smtClean="0"/>
              <a:t>One group receiving interventional treatment/one control group (12 weeks)</a:t>
            </a:r>
          </a:p>
          <a:p>
            <a:pPr marL="0" indent="0">
              <a:buNone/>
            </a:pPr>
            <a:r>
              <a:rPr lang="en-GB" dirty="0" smtClean="0"/>
              <a:t>26 Chinese EAP learners, all at B2 level (CEFR)</a:t>
            </a:r>
          </a:p>
          <a:p>
            <a:pPr marL="0" indent="0">
              <a:buNone/>
            </a:pPr>
            <a:r>
              <a:rPr lang="en-GB" dirty="0" smtClean="0"/>
              <a:t>Data collected using discourse completion tasks (DCTs)</a:t>
            </a:r>
          </a:p>
          <a:p>
            <a:pPr marL="0" indent="0">
              <a:buNone/>
            </a:pPr>
            <a:r>
              <a:rPr lang="en-GB" dirty="0" smtClean="0"/>
              <a:t>Pre- and immediate post-test evaluations</a:t>
            </a:r>
          </a:p>
          <a:p>
            <a:pPr marL="0" indent="0">
              <a:buNone/>
            </a:pPr>
            <a:r>
              <a:rPr lang="en-GB" dirty="0" smtClean="0"/>
              <a:t>Delayed post-test (six weeks)</a:t>
            </a:r>
          </a:p>
          <a:p>
            <a:pPr marL="0" indent="0">
              <a:buNone/>
            </a:pPr>
            <a:r>
              <a:rPr lang="en-GB" dirty="0" smtClean="0"/>
              <a:t>Semi-structured interview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5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of a written DCT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6200" b="1" dirty="0" smtClean="0"/>
              <a:t>At </a:t>
            </a:r>
            <a:r>
              <a:rPr lang="en-GB" sz="6200" b="1" dirty="0"/>
              <a:t>the tutor’s office</a:t>
            </a:r>
            <a:endParaRPr lang="en-GB" sz="6200" dirty="0"/>
          </a:p>
          <a:p>
            <a:r>
              <a:rPr lang="en-GB" sz="6200" dirty="0"/>
              <a:t>You have just received an essay back and want to discuss it with your tutor. S/he is very busy. You go to your tutor’s office after the class. You want to make an appointment to see her/him as soon as possible. What would you ask</a:t>
            </a:r>
            <a:r>
              <a:rPr lang="en-GB" sz="6200" dirty="0" smtClean="0"/>
              <a:t>?</a:t>
            </a:r>
            <a:r>
              <a:rPr lang="en-GB" sz="6200" dirty="0"/>
              <a:t> </a:t>
            </a:r>
          </a:p>
          <a:p>
            <a:pPr marL="0" indent="0">
              <a:buNone/>
            </a:pPr>
            <a:r>
              <a:rPr lang="en-GB" sz="6200" b="1" dirty="0"/>
              <a:t>You:</a:t>
            </a:r>
            <a:endParaRPr lang="en-GB" sz="6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8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Explicit teaching </a:t>
            </a:r>
          </a:p>
          <a:p>
            <a:r>
              <a:rPr lang="en-GB" sz="2000" dirty="0" err="1" smtClean="0"/>
              <a:t>Sociopragmatic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i="1" dirty="0" smtClean="0"/>
              <a:t>Sample activity: students discuss situations they need to make spoken requests and discuss the appropriateness of given samples</a:t>
            </a:r>
          </a:p>
          <a:p>
            <a:r>
              <a:rPr lang="en-GB" sz="2000" dirty="0" err="1" smtClean="0"/>
              <a:t>Pragmalinguistic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i="1" dirty="0" smtClean="0"/>
              <a:t>Sample activity: students analyse moves in spoken requests, pre-request and request language. This is followed by focussed practice</a:t>
            </a:r>
          </a:p>
        </p:txBody>
      </p:sp>
    </p:spTree>
    <p:extLst>
      <p:ext uri="{BB962C8B-B14F-4D97-AF65-F5344CB8AC3E}">
        <p14:creationId xmlns:p14="http://schemas.microsoft.com/office/powerpoint/2010/main" val="393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864592"/>
          </a:xfrm>
        </p:spPr>
        <p:txBody>
          <a:bodyPr>
            <a:noAutofit/>
          </a:bodyPr>
          <a:lstStyle/>
          <a:p>
            <a:r>
              <a:rPr lang="en-GB" sz="2000" dirty="0" smtClean="0"/>
              <a:t>Significant gains made in DCT scores from pre-post-test for experimental group</a:t>
            </a:r>
          </a:p>
          <a:p>
            <a:r>
              <a:rPr lang="en-GB" sz="2000" dirty="0" smtClean="0"/>
              <a:t>No significant gains for the control group at these stages or at the delayed test stage</a:t>
            </a:r>
          </a:p>
          <a:p>
            <a:r>
              <a:rPr lang="en-GB" sz="2000" dirty="0" smtClean="0"/>
              <a:t>A significant decrease in scores at the delayed-test stage for the experimental group</a:t>
            </a:r>
          </a:p>
          <a:p>
            <a:r>
              <a:rPr lang="en-GB" sz="2000" dirty="0" smtClean="0"/>
              <a:t>Students felt instruction was useful and helped </a:t>
            </a:r>
            <a:r>
              <a:rPr lang="en-GB" sz="2000" dirty="0"/>
              <a:t>them to communicate more effectively in and around the university </a:t>
            </a:r>
            <a:r>
              <a:rPr lang="en-GB" sz="2000" dirty="0" smtClean="0"/>
              <a:t>setting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65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study 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Explicit instruction effective, at least in the short term</a:t>
            </a:r>
          </a:p>
          <a:p>
            <a:r>
              <a:rPr lang="en-GB" sz="2400" dirty="0" smtClean="0"/>
              <a:t>The need for regular instruction indicated by weaker delayed test scores</a:t>
            </a:r>
          </a:p>
          <a:p>
            <a:r>
              <a:rPr lang="en-GB" sz="2400" dirty="0" smtClean="0"/>
              <a:t>The UK EAP environment alone did not seem to contribute to development of successful spoken requests</a:t>
            </a:r>
          </a:p>
          <a:p>
            <a:r>
              <a:rPr lang="en-GB" sz="2400" dirty="0" smtClean="0"/>
              <a:t>Students themselves feel it is worthwhile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43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What makes a successful spoken request? (Jones and Halenko, under review)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2648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Study 2</a:t>
            </a:r>
          </a:p>
          <a:p>
            <a:pPr marL="0" indent="0">
              <a:buNone/>
            </a:pPr>
            <a:r>
              <a:rPr lang="en-GB" u="sng" dirty="0" smtClean="0"/>
              <a:t>DESIGN:</a:t>
            </a:r>
          </a:p>
          <a:p>
            <a:pPr marL="0" indent="0">
              <a:buNone/>
            </a:pPr>
            <a:r>
              <a:rPr lang="en-GB" dirty="0" smtClean="0"/>
              <a:t>Analyse successful spoken requests from study one (those with a mean score of three or more)</a:t>
            </a:r>
          </a:p>
          <a:p>
            <a:pPr marL="0" indent="0">
              <a:buNone/>
            </a:pPr>
            <a:r>
              <a:rPr lang="en-GB" dirty="0"/>
              <a:t>U</a:t>
            </a:r>
            <a:r>
              <a:rPr lang="en-GB" dirty="0" smtClean="0"/>
              <a:t>sing corpus tools, (</a:t>
            </a:r>
            <a:r>
              <a:rPr lang="en-GB" dirty="0" err="1" smtClean="0"/>
              <a:t>Lextutor</a:t>
            </a:r>
            <a:r>
              <a:rPr lang="en-GB" dirty="0" smtClean="0"/>
              <a:t>) find out the most frequent words and chunks used</a:t>
            </a:r>
          </a:p>
          <a:p>
            <a:pPr marL="0" indent="0">
              <a:buNone/>
            </a:pPr>
            <a:r>
              <a:rPr lang="en-GB" dirty="0" smtClean="0"/>
              <a:t>Compare these to general reference corpus to find out keywords</a:t>
            </a:r>
          </a:p>
          <a:p>
            <a:pPr marL="0" indent="0">
              <a:buNone/>
            </a:pPr>
            <a:r>
              <a:rPr lang="en-GB" dirty="0" smtClean="0"/>
              <a:t>Qualitatively examine two contrasting scenarios (high social distance, low social distance ) to show which moves students used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1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Teaching Successful Spoken Requests in a UK EAP Context&amp;quot;&quot;/&gt;&lt;property id=&quot;20307&quot; value=&quot;277&quot;/&gt;&lt;/object&gt;&lt;object type=&quot;3&quot; unique_id=&quot;10005&quot;&gt;&lt;property id=&quot;20148&quot; value=&quot;5&quot;/&gt;&lt;property id=&quot;20300&quot; value=&quot;Slide 2 - &amp;quot;Teaching Successful Spoken Requests in a UK EAP Context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Research into requests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Teaching pragmatically effective requests (Halenko and Jones, 2011)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Sample of DCTs 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Treatmen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esults&amp;quot;&quot;/&gt;&lt;property id=&quot;20307&quot; value=&quot;263&quot;/&gt;&lt;/object&gt;&lt;object type=&quot;3&quot; unique_id=&quot;10011&quot;&gt;&lt;property id=&quot;20148&quot; value=&quot;5&quot;/&gt;&lt;property id=&quot;20300&quot; value=&quot;Slide 8 - &amp;quot;Summary of study one&amp;quot;&quot;/&gt;&lt;property id=&quot;20307&quot; value=&quot;264&quot;/&gt;&lt;/object&gt;&lt;object type=&quot;3&quot; unique_id=&quot;10012&quot;&gt;&lt;property id=&quot;20148&quot; value=&quot;5&quot;/&gt;&lt;property id=&quot;20300&quot; value=&quot;Slide 9 - &amp;quot;Results&amp;quot;&quot;/&gt;&lt;property id=&quot;20307&quot; value=&quot;257&quot;/&gt;&lt;/object&gt;&lt;object type=&quot;3&quot; unique_id=&quot;10013&quot;&gt;&lt;property id=&quot;20148&quot; value=&quot;5&quot;/&gt;&lt;property id=&quot;20300&quot; value=&quot;Slide 10 - &amp;quot;What makes a successful spoken request? (Jones and Halenko, under review)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Samples of successful and unsuccessful requests&amp;quot;&quot;/&gt;&lt;property id=&quot;20307&quot; value=&quot;272&quot;/&gt;&lt;/object&gt;&lt;object type=&quot;3&quot; unique_id=&quot;10015&quot;&gt;&lt;property id=&quot;20148&quot; value=&quot;5&quot;/&gt;&lt;property id=&quot;20300&quot; value=&quot;Slide 12 - &amp;quot;Samples of successful and unsuccessful requests&amp;quot;&quot;/&gt;&lt;property id=&quot;20307&quot; value=&quot;274&quot;/&gt;&lt;/object&gt;&lt;object type=&quot;3&quot; unique_id=&quot;10016&quot;&gt;&lt;property id=&quot;20148&quot; value=&quot;5&quot;/&gt;&lt;property id=&quot;20300&quot; value=&quot;Slide 13 - &amp;quot;Results &amp;quot;&quot;/&gt;&lt;property id=&quot;20307&quot; value=&quot;271&quot;/&gt;&lt;/object&gt;&lt;object type=&quot;3&quot; unique_id=&quot;10017&quot;&gt;&lt;property id=&quot;20148&quot; value=&quot;5&quot;/&gt;&lt;property id=&quot;20300&quot; value=&quot;Slide 14 - &amp;quot;Teaching implications&amp;quot;&quot;/&gt;&lt;property id=&quot;20307&quot; value=&quot;273&quot;/&gt;&lt;/object&gt;&lt;object type=&quot;3&quot; unique_id=&quot;10018&quot;&gt;&lt;property id=&quot;20148&quot; value=&quot;5&quot;/&gt;&lt;property id=&quot;20300&quot; value=&quot;Slide 15 - &amp;quot;References&amp;quot;&quot;/&gt;&lt;property id=&quot;20307&quot; value=&quot;275&quot;/&gt;&lt;/object&gt;&lt;object type=&quot;3&quot; unique_id=&quot;10019&quot;&gt;&lt;property id=&quot;20148&quot; value=&quot;5&quot;/&gt;&lt;property id=&quot;20300&quot; value=&quot;Slide 17 - &amp;quot;Questions?&amp;quot;&quot;/&gt;&lt;property id=&quot;20307&quot; value=&quot;276&quot;/&gt;&lt;/object&gt;&lt;object type=&quot;3&quot; unique_id=&quot;10092&quot;&gt;&lt;property id=&quot;20148&quot; value=&quot;5&quot;/&gt;&lt;property id=&quot;20300&quot; value=&quot;Slide 16 - &amp;quot;References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959</Words>
  <Application>Microsoft Office PowerPoint</Application>
  <PresentationFormat>On-screen Show (4:3)</PresentationFormat>
  <Paragraphs>119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Teaching Successful Spoken Requests in a UK EAP Context</vt:lpstr>
      <vt:lpstr>Teaching Successful Spoken Requests in a UK EAP Context</vt:lpstr>
      <vt:lpstr>Research into Interlanguage Pragmatics(ILP) </vt:lpstr>
      <vt:lpstr>Teaching pragmatically effective requests (Halenko and Jones, 2011)</vt:lpstr>
      <vt:lpstr>Sample of a written DCT </vt:lpstr>
      <vt:lpstr>Treatment</vt:lpstr>
      <vt:lpstr>Results</vt:lpstr>
      <vt:lpstr>Summary of study one</vt:lpstr>
      <vt:lpstr>What makes a successful spoken request? (Jones and Halenko, under review)</vt:lpstr>
      <vt:lpstr>Results</vt:lpstr>
      <vt:lpstr>Samples of successful and unsuccessful requests</vt:lpstr>
      <vt:lpstr>Samples of successful and unsuccessful requests</vt:lpstr>
      <vt:lpstr>Results </vt:lpstr>
      <vt:lpstr>Teaching implications</vt:lpstr>
      <vt:lpstr>References</vt:lpstr>
      <vt:lpstr>References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 Interpreting and Translation</dc:title>
  <dc:creator>Kirsty</dc:creator>
  <cp:lastModifiedBy>Gallagher-Brett A.</cp:lastModifiedBy>
  <cp:revision>50</cp:revision>
  <dcterms:created xsi:type="dcterms:W3CDTF">2012-01-26T17:14:56Z</dcterms:created>
  <dcterms:modified xsi:type="dcterms:W3CDTF">2012-05-09T16:17:35Z</dcterms:modified>
</cp:coreProperties>
</file>